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0" r:id="rId2"/>
    <p:sldId id="257" r:id="rId3"/>
    <p:sldId id="347" r:id="rId4"/>
    <p:sldId id="258" r:id="rId5"/>
    <p:sldId id="260" r:id="rId6"/>
    <p:sldId id="376" r:id="rId7"/>
    <p:sldId id="374" r:id="rId8"/>
    <p:sldId id="270" r:id="rId9"/>
    <p:sldId id="265" r:id="rId10"/>
    <p:sldId id="366" r:id="rId11"/>
    <p:sldId id="328" r:id="rId1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a7184@yahoo.co.jp" initials="m" lastIdx="3" clrIdx="0">
    <p:extLst>
      <p:ext uri="{19B8F6BF-5375-455C-9EA6-DF929625EA0E}">
        <p15:presenceInfo xmlns="" xmlns:p15="http://schemas.microsoft.com/office/powerpoint/2012/main" userId="a621c86ac8e97d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107B9"/>
    <a:srgbClr val="3B09DD"/>
    <a:srgbClr val="0000CC"/>
    <a:srgbClr val="003399"/>
    <a:srgbClr val="4B16F6"/>
    <a:srgbClr val="0000FF"/>
    <a:srgbClr val="5725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14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A0634-00CC-42F6-BE1C-C42D6FCDC20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3850D-35DF-41CE-B842-AF98DDAA13F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E668B-3911-463A-84E1-DE0B709723B9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90DFD-303A-44ED-865D-E96AF2CCC8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1606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01BE26E-637C-4040-90A6-2D6092AF8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068A8036-457D-4CB8-A79D-40FBCDEF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5755D5F-63E2-4286-AB2C-667C2174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26C13F7-6F69-4ED7-8A9A-7E22938F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14D7682-1398-4237-956B-EE55F495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5819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509D41-7C6F-415E-99EB-E0A676FA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7AE17479-DE4C-43EB-AF49-78E4AABC3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54C7B5F-AEE8-4D8F-BEDC-96EA77CF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D2F3AEE-ADDA-4B51-AB09-BEE524E9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12A2A32-1DBD-42DC-8815-171AA53A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6630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313F2ED2-39B1-4C5A-8A47-8986B41E5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5875051A-0804-4805-98EC-63E3C16BF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1470AD8-0783-4EBB-8751-4689F5B6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00E884A-C423-4CF0-AB18-36A741D8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5335028-E2CA-49E4-9BF5-C257EC42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010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0CAA87A-CC8F-40CE-A8E4-A2685045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28EAA56-597A-420D-977B-0288F5E1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5266E534-A186-4E20-AA0A-5163DAC1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93FED93-04BF-4A69-A085-A41DF59D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B817295-8362-4795-9082-79BD4DB8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802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CBCD7AB-1B1F-45D6-8D2E-88372B71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6B92643-5B84-4F8A-8BC1-7F1F6BE43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E4AF257-F1A2-4E94-84D1-4BAF3FFC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EE36EFA-0A73-4DA0-A075-D99671DB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278C9FC-0D9A-4002-960A-007F8C64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084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C2AF2D7-5836-4BE6-9088-7C22A9E8F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2F8E460-CBFC-4C14-9A07-76CF4BE04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E9F0D7D-8BC9-4F77-9A98-19341FC01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F62F29D-F4EB-403F-B8D1-C6C649E9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80EA9D2-360D-4FE6-AA39-B6BDF905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15EFE62-30A0-487C-A5C4-158ACD39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8540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143805C-0934-4782-8279-E749F159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CBDC9C41-5D98-429B-9CFE-3B6023A2E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995A4756-1509-4DA9-A322-0F8114B16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206A6CE2-5D6F-4151-B51A-CE99225FE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F8CCAB2E-A7C9-45B0-A74E-C0F5F28B4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505D009F-8B2A-46DB-898D-152C32F0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766E855D-F53E-43B4-ABBA-6CDCD487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69D9FB62-FA55-4B4B-9E40-98D5BEF93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041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BEA5779-BB46-4A58-8990-D6D83B54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ADDE0F76-D1A2-4948-89A4-C698F7AD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4BAF1D32-C353-40F6-B09E-4D410B0C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C7BBA4B5-7890-4944-8DEC-73F50B34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201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38B798DF-5C11-40E0-976C-5998A63C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31260F5D-6A11-4DD7-9C2D-3E8ACB08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23526B-27F1-48D5-905E-0A9CEDEB1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389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FA9D69A-5D0E-411F-9D98-6DF6010AA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25D1DF0-6D8B-4D10-9189-DA3DA59D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77567977-9D0A-4FEB-BECE-3B0B49819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9E095A9B-5060-4093-BAFD-B782F1DB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0D9128E-1AE8-411E-AB00-03E0D30C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DAD2CBCD-C223-400B-B6FE-3BBF8DDE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847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67391DD-654E-4ECC-8A60-8B02AC5A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DE6B88FA-B1D8-41BF-BA37-1932B89B9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952225BD-1B7C-4BC4-9F81-5402EF368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057989B-6823-4831-B2DF-DA98FB9F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24F9DF8-F265-4E22-831D-10AB6AF9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82C4DCAD-6905-4CB1-9E04-DDF87685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1732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8B6FBDA7-51BF-4ECF-B857-EEC92895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35D7C2D-FE97-4867-A2F0-C5A7F1FE8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40C7F5D-746D-4FF3-BFEA-F09B8C24E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A8BB-92A3-4126-8A7C-308AE6DF251F}" type="datetimeFigureOut">
              <a:rPr kumimoji="1" lang="ja-JP" altLang="en-US" smtClean="0"/>
              <a:pPr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478156D-D4D5-4DFD-BFBA-29B0A041C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2F69CC3-A4FC-47FA-8543-91358AF4B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7A45-75B9-4FF5-AC65-FAC38EC750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1840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90EEF28-E193-471C-B50F-4B377610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89" y="3981542"/>
            <a:ext cx="10320022" cy="2407920"/>
          </a:xfrm>
        </p:spPr>
        <p:txBody>
          <a:bodyPr>
            <a:normAutofit fontScale="90000"/>
          </a:bodyPr>
          <a:lstStyle/>
          <a:p>
            <a:r>
              <a:rPr kumimoji="1" lang="en-US" altLang="ja-JP" sz="4800" b="1" dirty="0">
                <a:latin typeface="Baskerville Old Face" panose="02020602080505020303" pitchFamily="18" charset="0"/>
              </a:rPr>
              <a:t>      </a:t>
            </a:r>
            <a:r>
              <a:rPr kumimoji="1" lang="ja-JP" altLang="en-US" sz="4800" b="1" dirty="0">
                <a:latin typeface="Baskerville Old Face" panose="02020602080505020303" pitchFamily="18" charset="0"/>
              </a:rPr>
              <a:t>　</a:t>
            </a:r>
            <a:r>
              <a:rPr kumimoji="1" lang="en-US" altLang="ja-JP" sz="4800" b="1" dirty="0">
                <a:latin typeface="Baskerville Old Face" panose="02020602080505020303" pitchFamily="18" charset="0"/>
              </a:rPr>
              <a:t>  </a:t>
            </a:r>
            <a:r>
              <a:rPr kumimoji="1" lang="en-US" altLang="ja-JP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Rotary  Leadership  Institute</a:t>
            </a:r>
            <a:r>
              <a:rPr kumimoji="1" lang="en-US" altLang="ja-JP" sz="4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kumimoji="1" lang="en-US" altLang="ja-JP" sz="4800" b="1" dirty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r>
              <a:rPr kumimoji="1" lang="en-US" altLang="ja-JP" sz="4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  </a:t>
            </a:r>
            <a:br>
              <a:rPr kumimoji="1" lang="en-US" altLang="ja-JP" sz="4800" b="1" dirty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r>
              <a:rPr kumimoji="1" lang="ja-JP" altLang="en-US" sz="4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　　　　　　　　　　　　　　　 </a:t>
            </a:r>
            <a:r>
              <a:rPr kumimoji="1" lang="en-US" altLang="ja-JP" sz="29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RLI</a:t>
            </a:r>
            <a:r>
              <a:rPr kumimoji="1" lang="ja-JP" altLang="en-US" sz="29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日本支部</a:t>
            </a:r>
            <a:r>
              <a:rPr kumimoji="1" lang="en-US" altLang="ja-JP" sz="28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/>
            </a:r>
            <a:br>
              <a:rPr kumimoji="1" lang="en-US" altLang="ja-JP" sz="28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</a:br>
            <a:r>
              <a:rPr kumimoji="1" lang="ja-JP" altLang="en-US" sz="28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　　　　　　　　　　　　　　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</a:t>
            </a:r>
            <a:r>
              <a:rPr lang="ja-JP" altLang="en-US" sz="2800" b="1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フ</a:t>
            </a:r>
            <a:r>
              <a:rPr lang="ja-JP" altLang="en-US" sz="28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ァシリテータ</a:t>
            </a:r>
            <a:r>
              <a:rPr lang="ja-JP" altLang="en-US" sz="2800" b="1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ー 　駒井英基</a:t>
            </a:r>
            <a:endParaRPr kumimoji="1" lang="ja-JP" altLang="en-US" sz="2800" b="1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="" xmlns:a16="http://schemas.microsoft.com/office/drawing/2014/main" id="{DB5E3A88-FB00-415B-9D5B-97C82432F1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243" y="5363484"/>
            <a:ext cx="689958" cy="47734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="" xmlns:a16="http://schemas.microsoft.com/office/drawing/2014/main" id="{6E8EB409-0A6C-4424-AA22-5BB18B1D0A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236" y="621607"/>
            <a:ext cx="3029527" cy="30295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424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>
            <a:extLst>
              <a:ext uri="{FF2B5EF4-FFF2-40B4-BE49-F238E27FC236}">
                <a16:creationId xmlns="" xmlns:a16="http://schemas.microsoft.com/office/drawing/2014/main" id="{794429D8-A42E-4A91-BE1F-B009C8226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6169" y="419014"/>
            <a:ext cx="10933044" cy="984250"/>
          </a:xfrm>
        </p:spPr>
        <p:txBody>
          <a:bodyPr>
            <a:normAutofit/>
          </a:bodyPr>
          <a:lstStyle/>
          <a:p>
            <a:r>
              <a:rPr lang="ja-JP" altLang="en-US" sz="4000" u="sng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ロータリーは成人教育の最も優れた実験場である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FA9ADEB-CABC-41DC-A3E6-38E5E9C8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071" y="1796962"/>
            <a:ext cx="9167729" cy="456882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ロータリーの第一の目的は</a:t>
            </a:r>
            <a:endParaRPr lang="en-US" altLang="ja-JP" sz="36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親睦と奉仕を通して人を育てることである。</a:t>
            </a:r>
            <a:endParaRPr lang="en-US" altLang="ja-JP" sz="36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  <a:defRPr/>
            </a:pPr>
            <a:endParaRPr lang="en-US" altLang="ja-JP" sz="36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クラブの価値は、そのクラブが</a:t>
            </a:r>
            <a:endParaRPr lang="en-US" altLang="ja-JP" sz="36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いかなる人材を育てたかによって計られる。</a:t>
            </a:r>
            <a:endParaRPr lang="en-US" altLang="ja-JP" sz="36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それ以外の何があるであろうか</a:t>
            </a:r>
            <a:endParaRPr lang="en-US" altLang="ja-JP" sz="36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defRPr/>
            </a:pPr>
            <a:endParaRPr lang="en-US" altLang="ja-JP" sz="3200" b="1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  <a:defRPr/>
            </a:pPr>
            <a:r>
              <a:rPr lang="en-US" altLang="ja-JP" sz="3200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                </a:t>
            </a:r>
            <a:r>
              <a:rPr lang="en-US" altLang="ja-JP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1974-75</a:t>
            </a:r>
            <a:r>
              <a:rPr lang="ja-JP" altLang="en-US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en-US" altLang="ja-JP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RI</a:t>
            </a:r>
            <a:r>
              <a:rPr lang="ja-JP" altLang="en-US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会長　ウイリアム</a:t>
            </a:r>
            <a:r>
              <a:rPr lang="en-US" altLang="ja-JP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R.</a:t>
            </a:r>
            <a:r>
              <a:rPr lang="ja-JP" altLang="en-US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ロビンス</a:t>
            </a:r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D753AE46-CB38-4471-A685-879F6F553F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49" y="290860"/>
            <a:ext cx="885949" cy="885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="" xmlns:a16="http://schemas.microsoft.com/office/drawing/2014/main" id="{DC4BA1A7-1F95-4449-A771-432ED1FED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678" y="4464994"/>
            <a:ext cx="9201992" cy="1066172"/>
          </a:xfrm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　ご清聴ありがとうございました</a:t>
            </a: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F507C055-2235-4982-8D99-CFF9443659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95" y="1534905"/>
            <a:ext cx="3531557" cy="2519917"/>
          </a:xfrm>
          <a:prstGeom prst="rect">
            <a:avLst/>
          </a:prstGeom>
          <a:solidFill>
            <a:srgbClr val="0000CC"/>
          </a:solidFill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="" xmlns:p14="http://schemas.microsoft.com/office/powerpoint/2010/main" val="25338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FE488FF6-585C-4898-9DEF-114C0CCB204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4572000" y="-7"/>
                </a:moveTo>
                <a:lnTo>
                  <a:pt x="0" y="-7"/>
                </a:lnTo>
                <a:lnTo>
                  <a:pt x="0" y="3428992"/>
                </a:lnTo>
                <a:lnTo>
                  <a:pt x="4572000" y="3428992"/>
                </a:lnTo>
                <a:lnTo>
                  <a:pt x="4572000" y="-7"/>
                </a:lnTo>
                <a:close/>
              </a:path>
            </a:pathLst>
          </a:custGeom>
          <a:solidFill>
            <a:srgbClr val="310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11EE17B1-227B-44EC-96EB-2F59EED9D228}"/>
              </a:ext>
            </a:extLst>
          </p:cNvPr>
          <p:cNvSpPr/>
          <p:nvPr/>
        </p:nvSpPr>
        <p:spPr>
          <a:xfrm>
            <a:off x="1022466" y="512498"/>
            <a:ext cx="9925396" cy="1204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algn="ctr">
              <a:lnSpc>
                <a:spcPts val="4000"/>
              </a:lnSpc>
              <a:spcBef>
                <a:spcPts val="555"/>
              </a:spcBef>
            </a:pPr>
            <a:r>
              <a:rPr lang="ja-JP" altLang="en-US" sz="3600" b="1" spc="1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ＭＳ Ｐゴシック"/>
              </a:rPr>
              <a:t>ロータリー・リーダーシップ研究会</a:t>
            </a:r>
          </a:p>
          <a:p>
            <a:pPr marL="184150" algn="ctr">
              <a:lnSpc>
                <a:spcPts val="4000"/>
              </a:lnSpc>
              <a:spcBef>
                <a:spcPts val="555"/>
              </a:spcBef>
            </a:pPr>
            <a:r>
              <a:rPr lang="ja-JP" altLang="en-US" sz="4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（</a:t>
            </a:r>
            <a:r>
              <a:rPr lang="en-US" altLang="ja-JP" sz="4200" b="1" spc="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ja-JP" sz="4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otary</a:t>
            </a:r>
            <a:r>
              <a:rPr lang="en-US" altLang="ja-JP" sz="4200" b="1" spc="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altLang="ja-JP" sz="4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eadership</a:t>
            </a:r>
            <a:r>
              <a:rPr lang="en-US" altLang="ja-JP" sz="4200" b="1" spc="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ja-JP" sz="4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ja-JP" altLang="en-US" sz="4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4200" b="1" spc="1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RLI</a:t>
            </a:r>
            <a:r>
              <a:rPr lang="ja-JP" altLang="en-US" sz="4200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ja-JP" altLang="en-US" sz="4200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CDCBDE96-2FE6-4E66-A8D6-F452C1B1371F}"/>
              </a:ext>
            </a:extLst>
          </p:cNvPr>
          <p:cNvSpPr/>
          <p:nvPr/>
        </p:nvSpPr>
        <p:spPr>
          <a:xfrm>
            <a:off x="1469969" y="413620"/>
            <a:ext cx="9477893" cy="12048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E99505E8-7BD8-4651-A2DD-E17867FBC6C3}"/>
              </a:ext>
            </a:extLst>
          </p:cNvPr>
          <p:cNvSpPr/>
          <p:nvPr/>
        </p:nvSpPr>
        <p:spPr>
          <a:xfrm>
            <a:off x="1357053" y="2065121"/>
            <a:ext cx="947789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米国で始まった草の根的な指導力養成プログラム 　　　　　　　　　　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現在ではRIの</a:t>
            </a:r>
            <a:r>
              <a:rPr lang="ja-JP" altLang="en-US" sz="3000" b="1" u="sng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多地区合同プログラム</a:t>
            </a: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として、現在世界の 410地区以上で採用 （約</a:t>
            </a:r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80</a:t>
            </a: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%）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日本では34地区中 2</a:t>
            </a:r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地区 （</a:t>
            </a:r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85</a:t>
            </a: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%）</a:t>
            </a:r>
            <a:endParaRPr lang="en-US" altLang="ja-JP" sz="3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今、日本支部では地区を超えた</a:t>
            </a:r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DL</a:t>
            </a: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同士の研鑽を目指している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目的は、質の高い研修を通じて クラブを活性化すること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参加型・双方向型の討議により、参加者のロー タリー理解を深め、モチベーションを高める</a:t>
            </a: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32EA60DA-CB50-49BE-9CB8-2E4B1EF6F9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72" y="375196"/>
            <a:ext cx="885825" cy="885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6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="" xmlns:a16="http://schemas.microsoft.com/office/drawing/2014/main" id="{3870DC62-B5EC-4A9D-A30B-769858A66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0"/>
            <a:ext cx="5132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テキスト ボックス 2">
            <a:extLst>
              <a:ext uri="{FF2B5EF4-FFF2-40B4-BE49-F238E27FC236}">
                <a16:creationId xmlns="" xmlns:a16="http://schemas.microsoft.com/office/drawing/2014/main" id="{3EE814A7-968D-4A03-B1B9-CA9ED84A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6" y="908050"/>
            <a:ext cx="38512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l"/>
              <a:defRPr kumimoji="1" sz="3200">
                <a:solidFill>
                  <a:srgbClr val="92D050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4DBF"/>
              </a:buClr>
              <a:buSzPct val="100000"/>
              <a:buBlip>
                <a:blip r:embed="rId3"/>
              </a:buBlip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2800" dirty="0">
              <a:solidFill>
                <a:srgbClr val="FFFF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u="sng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ＲＬＩは</a:t>
            </a:r>
            <a:endParaRPr lang="en-US" altLang="ja-JP" sz="2800" u="sng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2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ロータリアンが</a:t>
            </a:r>
            <a:endParaRPr lang="en-US" altLang="ja-JP" sz="2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ロータリーへの思いを</a:t>
            </a:r>
            <a:endParaRPr lang="en-US" altLang="ja-JP" sz="2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自由に語り合い</a:t>
            </a:r>
            <a:endParaRPr lang="en-US" altLang="ja-JP" sz="2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個々の</a:t>
            </a:r>
            <a:endParaRPr lang="en-US" altLang="ja-JP" sz="2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モチベーションを確実に高めていく研修会</a:t>
            </a:r>
            <a:endParaRPr lang="en-US" altLang="ja-JP" sz="2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2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u="sng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ロータリーを語る場所</a:t>
            </a:r>
            <a:endParaRPr lang="en-US" altLang="ja-JP" sz="2800" u="sng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→　アウトプット</a:t>
            </a: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0597FCA0-0B5C-4D57-8B55-ED734FF44A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273" y="1939637"/>
            <a:ext cx="2724727" cy="2724727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="" xmlns:a16="http://schemas.microsoft.com/office/drawing/2014/main" id="{7209B644-CF54-423D-B871-94EEF6630485}"/>
              </a:ext>
            </a:extLst>
          </p:cNvPr>
          <p:cNvSpPr/>
          <p:nvPr/>
        </p:nvSpPr>
        <p:spPr>
          <a:xfrm>
            <a:off x="4257963" y="5246255"/>
            <a:ext cx="600364" cy="406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6F622498-51D2-4768-A166-82050D049164}"/>
              </a:ext>
            </a:extLst>
          </p:cNvPr>
          <p:cNvSpPr/>
          <p:nvPr/>
        </p:nvSpPr>
        <p:spPr>
          <a:xfrm>
            <a:off x="4257963" y="5246255"/>
            <a:ext cx="1473200" cy="32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2018</a:t>
            </a:r>
            <a:r>
              <a:rPr kumimoji="1" lang="ja-JP" altLang="en-US" dirty="0">
                <a:solidFill>
                  <a:schemeClr val="tx1"/>
                </a:solidFill>
              </a:rPr>
              <a:t>～</a:t>
            </a:r>
            <a:r>
              <a:rPr kumimoji="1" lang="en-US" altLang="ja-JP" dirty="0">
                <a:solidFill>
                  <a:schemeClr val="tx1"/>
                </a:solidFill>
              </a:rPr>
              <a:t>22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FE488FF6-585C-4898-9DEF-114C0CCB204C}"/>
              </a:ext>
            </a:extLst>
          </p:cNvPr>
          <p:cNvSpPr/>
          <p:nvPr/>
        </p:nvSpPr>
        <p:spPr>
          <a:xfrm>
            <a:off x="0" y="1992"/>
            <a:ext cx="12331147" cy="7586428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4572000" y="-7"/>
                </a:moveTo>
                <a:lnTo>
                  <a:pt x="0" y="-7"/>
                </a:lnTo>
                <a:lnTo>
                  <a:pt x="0" y="3428992"/>
                </a:lnTo>
                <a:lnTo>
                  <a:pt x="4572000" y="3428992"/>
                </a:lnTo>
                <a:lnTo>
                  <a:pt x="4572000" y="-7"/>
                </a:lnTo>
                <a:close/>
              </a:path>
            </a:pathLst>
          </a:custGeom>
          <a:solidFill>
            <a:srgbClr val="3107B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E89CBED2-56BE-449A-9DD6-4E46CCF30976}"/>
              </a:ext>
            </a:extLst>
          </p:cNvPr>
          <p:cNvSpPr/>
          <p:nvPr/>
        </p:nvSpPr>
        <p:spPr>
          <a:xfrm>
            <a:off x="4005361" y="386690"/>
            <a:ext cx="35240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115" algn="ctr">
              <a:lnSpc>
                <a:spcPct val="100000"/>
              </a:lnSpc>
              <a:spcBef>
                <a:spcPts val="2250"/>
              </a:spcBef>
            </a:pPr>
            <a:r>
              <a:rPr lang="en-US" altLang="ja-JP" sz="5400" b="1" u="sng" spc="-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RLI</a:t>
            </a:r>
            <a:r>
              <a:rPr lang="ja-JP" altLang="en-US" sz="5400" b="1" u="sng" spc="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の理</a:t>
            </a:r>
            <a:r>
              <a:rPr lang="ja-JP" altLang="en-US" sz="5400" b="1" u="sng" spc="-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念</a:t>
            </a:r>
            <a:endParaRPr lang="ja-JP" altLang="en-US" sz="5400" u="sng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D04A4B09-7860-43EE-A727-7A9300731D05}"/>
              </a:ext>
            </a:extLst>
          </p:cNvPr>
          <p:cNvSpPr/>
          <p:nvPr/>
        </p:nvSpPr>
        <p:spPr>
          <a:xfrm>
            <a:off x="350108" y="2136734"/>
            <a:ext cx="11491784" cy="369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marR="830580" indent="1905" algn="ctr">
              <a:lnSpc>
                <a:spcPts val="5500"/>
              </a:lnSpc>
              <a:spcBef>
                <a:spcPts val="1030"/>
              </a:spcBef>
            </a:pP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ロ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タ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リー</a:t>
            </a:r>
            <a:r>
              <a:rPr lang="ja-JP" altLang="en-US" sz="4000" b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・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リー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ダ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ッ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プ </a:t>
            </a:r>
            <a:r>
              <a:rPr lang="ja-JP" altLang="en-US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研究会</a:t>
            </a:r>
            <a:r>
              <a:rPr lang="ja-JP" altLang="en-US" sz="4000" b="1" spc="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（</a:t>
            </a:r>
            <a:r>
              <a:rPr lang="en-US" altLang="ja-JP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R</a:t>
            </a:r>
            <a:r>
              <a:rPr lang="en-US" altLang="ja-JP" sz="40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L</a:t>
            </a:r>
            <a:r>
              <a:rPr lang="en-US" altLang="ja-JP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I</a:t>
            </a:r>
            <a:r>
              <a:rPr lang="ja-JP" altLang="en-US" sz="4000" b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）</a:t>
            </a:r>
            <a:r>
              <a:rPr lang="ja-JP" altLang="en-US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は、</a:t>
            </a:r>
            <a:endParaRPr lang="en-US" altLang="ja-JP" sz="4000" b="1" spc="-10" dirty="0">
              <a:solidFill>
                <a:srgbClr val="FFFFFF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838200" marR="830580" indent="1905" algn="ctr">
              <a:lnSpc>
                <a:spcPts val="5500"/>
              </a:lnSpc>
              <a:spcBef>
                <a:spcPts val="1030"/>
              </a:spcBef>
            </a:pPr>
            <a:r>
              <a:rPr lang="ja-JP" altLang="en-US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質の高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い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リー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ダ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ッ</a:t>
            </a:r>
            <a:r>
              <a:rPr lang="ja-JP" altLang="en-US" sz="40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プ</a:t>
            </a:r>
            <a:r>
              <a:rPr lang="ja-JP" altLang="en-US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の研修を通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じ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て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、 </a:t>
            </a:r>
            <a:endParaRPr lang="en-US" altLang="ja-JP" sz="4000" b="1" dirty="0">
              <a:solidFill>
                <a:srgbClr val="FFFFFF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593725" marR="589280" algn="ctr">
              <a:lnSpc>
                <a:spcPts val="5500"/>
              </a:lnSpc>
              <a:spcBef>
                <a:spcPts val="120"/>
              </a:spcBef>
            </a:pPr>
            <a:r>
              <a:rPr lang="ja-JP" altLang="en-US" sz="4000" b="1" spc="-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ク</a:t>
            </a:r>
            <a:r>
              <a:rPr lang="ja-JP" altLang="en-US" sz="4000" b="1" spc="-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ラ</a:t>
            </a:r>
            <a:r>
              <a:rPr lang="ja-JP" altLang="en-US" sz="4000" b="1" spc="-1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ブ</a:t>
            </a:r>
            <a:r>
              <a:rPr lang="ja-JP" altLang="en-US" sz="4000" b="1" spc="-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の活性</a:t>
            </a:r>
            <a:r>
              <a:rPr lang="ja-JP" altLang="en-US" sz="4000" b="1" spc="-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化</a:t>
            </a:r>
            <a:r>
              <a:rPr lang="ja-JP" altLang="en-US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を願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う、</a:t>
            </a:r>
            <a:endParaRPr lang="ja-JP" altLang="en-US" sz="4000" b="1" dirty="0"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algn="ctr">
              <a:lnSpc>
                <a:spcPts val="5500"/>
              </a:lnSpc>
              <a:spcBef>
                <a:spcPts val="150"/>
              </a:spcBef>
            </a:pPr>
            <a:r>
              <a:rPr lang="ja-JP" altLang="en-US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草の根の多地区合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同</a:t>
            </a:r>
            <a:r>
              <a:rPr lang="ja-JP" altLang="en-US" sz="40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プ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ロ</a:t>
            </a:r>
            <a:r>
              <a:rPr lang="ja-JP" altLang="en-US" sz="40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グ</a:t>
            </a:r>
            <a:r>
              <a:rPr lang="ja-JP" altLang="en-US" sz="40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ラム</a:t>
            </a:r>
            <a:r>
              <a:rPr lang="ja-JP" altLang="en-US" sz="40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で</a:t>
            </a:r>
            <a:r>
              <a:rPr lang="ja-JP" altLang="en-US" sz="40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あ</a:t>
            </a:r>
            <a:r>
              <a:rPr lang="ja-JP" altLang="en-US" sz="40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る。</a:t>
            </a:r>
            <a:endParaRPr lang="ja-JP" altLang="en-US" sz="40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371D87C2-BBB1-469C-B3E1-9CC6B1A64C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79" y="405442"/>
            <a:ext cx="885825" cy="885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045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FE488FF6-585C-4898-9DEF-114C0CCB204C}"/>
              </a:ext>
            </a:extLst>
          </p:cNvPr>
          <p:cNvSpPr/>
          <p:nvPr/>
        </p:nvSpPr>
        <p:spPr>
          <a:xfrm>
            <a:off x="10160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4572000" y="-7"/>
                </a:moveTo>
                <a:lnTo>
                  <a:pt x="0" y="-7"/>
                </a:lnTo>
                <a:lnTo>
                  <a:pt x="0" y="3428992"/>
                </a:lnTo>
                <a:lnTo>
                  <a:pt x="4572000" y="3428992"/>
                </a:lnTo>
                <a:lnTo>
                  <a:pt x="4572000" y="-7"/>
                </a:lnTo>
                <a:close/>
              </a:path>
            </a:pathLst>
          </a:custGeom>
          <a:solidFill>
            <a:srgbClr val="310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B309EB17-A6F3-40D4-9953-ECA0E2072BC9}"/>
              </a:ext>
            </a:extLst>
          </p:cNvPr>
          <p:cNvSpPr/>
          <p:nvPr/>
        </p:nvSpPr>
        <p:spPr>
          <a:xfrm>
            <a:off x="1922101" y="526073"/>
            <a:ext cx="47275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00">
              <a:lnSpc>
                <a:spcPct val="100000"/>
              </a:lnSpc>
              <a:spcBef>
                <a:spcPts val="1670"/>
              </a:spcBef>
            </a:pPr>
            <a:r>
              <a:rPr lang="en-US" altLang="ja-JP" sz="5400" b="1" u="sng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RLI</a:t>
            </a:r>
            <a:r>
              <a:rPr lang="ja-JP" altLang="en-US" sz="5400" b="1" u="sng" spc="-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の進</a:t>
            </a:r>
            <a:r>
              <a:rPr lang="ja-JP" altLang="en-US" sz="5400" b="1" u="sng" spc="-2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め</a:t>
            </a:r>
            <a:r>
              <a:rPr lang="ja-JP" altLang="en-US" sz="5400" b="1" u="sng" spc="-1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方</a:t>
            </a:r>
            <a:endParaRPr lang="ja-JP" altLang="en-US" sz="5400" u="sng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8C4F8B3E-4B1F-4ECD-BD22-6F6D97A8A875}"/>
              </a:ext>
            </a:extLst>
          </p:cNvPr>
          <p:cNvSpPr/>
          <p:nvPr/>
        </p:nvSpPr>
        <p:spPr>
          <a:xfrm>
            <a:off x="729674" y="1975476"/>
            <a:ext cx="10584872" cy="39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805">
              <a:lnSpc>
                <a:spcPct val="100000"/>
              </a:lnSpc>
              <a:spcBef>
                <a:spcPts val="1010"/>
              </a:spcBef>
              <a:tabLst>
                <a:tab pos="661670" algn="l"/>
              </a:tabLst>
            </a:pP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・各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セッ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ョ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ン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は</a:t>
            </a:r>
            <a:r>
              <a:rPr lang="en-US" altLang="ja-JP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50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分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、</a:t>
            </a:r>
            <a:r>
              <a:rPr lang="en-US" altLang="ja-JP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1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日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６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セッ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ョ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ン。</a:t>
            </a:r>
            <a:endParaRPr lang="ja-JP" altLang="en-US" sz="3600" b="1" dirty="0"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345440" marR="556895">
              <a:lnSpc>
                <a:spcPct val="100000"/>
              </a:lnSpc>
              <a:spcBef>
                <a:spcPts val="1080"/>
              </a:spcBef>
              <a:tabLst>
                <a:tab pos="661670" algn="l"/>
              </a:tabLst>
            </a:pP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・各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セッ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ョ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ン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は、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デ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ィ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ス</a:t>
            </a:r>
            <a:r>
              <a:rPr lang="ja-JP" altLang="en-US" sz="3600" b="1" spc="-2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カ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ッ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ョ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ン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リー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ダー</a:t>
            </a:r>
            <a:endParaRPr lang="en-US" altLang="ja-JP" sz="3600" b="1" dirty="0">
              <a:solidFill>
                <a:srgbClr val="FFFFFF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345440" marR="556895">
              <a:lnSpc>
                <a:spcPct val="100000"/>
              </a:lnSpc>
              <a:spcBef>
                <a:spcPts val="1080"/>
              </a:spcBef>
              <a:tabLst>
                <a:tab pos="661670" algn="l"/>
              </a:tabLst>
            </a:pP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（</a:t>
            </a:r>
            <a:r>
              <a:rPr lang="en-US" altLang="ja-JP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DL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）</a:t>
            </a:r>
            <a:r>
              <a:rPr lang="ja-JP" altLang="en-US" sz="3600" b="1" spc="-1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 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が進行役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を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務</a:t>
            </a:r>
            <a:r>
              <a:rPr lang="ja-JP" altLang="en-US" sz="3600" b="1" spc="-2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め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る。</a:t>
            </a:r>
            <a:endParaRPr lang="ja-JP" altLang="en-US" sz="3600" b="1" dirty="0"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345440" marR="400050">
              <a:lnSpc>
                <a:spcPct val="100000"/>
              </a:lnSpc>
              <a:spcBef>
                <a:spcPts val="1080"/>
              </a:spcBef>
              <a:tabLst>
                <a:tab pos="661670" algn="l"/>
              </a:tabLst>
            </a:pP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・１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セッ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ョ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ン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の参加者は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８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～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１５人</a:t>
            </a:r>
            <a:r>
              <a:rPr lang="ja-JP" altLang="en-US" sz="36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ぐら</a:t>
            </a:r>
            <a:r>
              <a:rPr lang="ja-JP" altLang="en-US" sz="3600" b="1" spc="-2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い</a:t>
            </a: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が</a:t>
            </a:r>
            <a:endParaRPr lang="en-US" altLang="ja-JP" sz="3600" b="1" spc="-10" dirty="0">
              <a:solidFill>
                <a:srgbClr val="FFFFFF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345440" marR="400050">
              <a:lnSpc>
                <a:spcPct val="100000"/>
              </a:lnSpc>
              <a:spcBef>
                <a:spcPts val="1080"/>
              </a:spcBef>
              <a:tabLst>
                <a:tab pos="661670" algn="l"/>
              </a:tabLst>
            </a:pPr>
            <a:r>
              <a:rPr lang="ja-JP" altLang="en-US" sz="36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　望ま</a:t>
            </a:r>
            <a:r>
              <a:rPr lang="ja-JP" altLang="en-US" sz="36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し</a:t>
            </a:r>
            <a:r>
              <a:rPr lang="ja-JP" altLang="en-US" sz="3600" b="1" spc="-2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い</a:t>
            </a:r>
            <a:r>
              <a:rPr lang="ja-JP" altLang="en-US" sz="3600" b="1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。</a:t>
            </a:r>
            <a:endParaRPr lang="ja-JP" altLang="en-US" sz="3600" b="1" dirty="0">
              <a:latin typeface="ＭＳ Ｐゴシック"/>
              <a:cs typeface="ＭＳ Ｐゴシック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7A8C1C5E-A4D1-4FEA-AC54-F81273EFC9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33" y="655911"/>
            <a:ext cx="885825" cy="885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885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26"/>
            <a:ext cx="12192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247467" y="1341439"/>
            <a:ext cx="182456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chemeClr val="tx1"/>
                </a:solidFill>
              </a:rPr>
              <a:t>講義を聞く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727952" y="2060576"/>
            <a:ext cx="124883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chemeClr val="tx1"/>
                </a:solidFill>
              </a:rPr>
              <a:t>読む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08434" y="2781301"/>
            <a:ext cx="134408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tx1"/>
                </a:solidFill>
              </a:rPr>
              <a:t>見る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688917" y="3500439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chemeClr val="tx1"/>
                </a:solidFill>
              </a:rPr>
              <a:t>実演する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208433" y="4221163"/>
            <a:ext cx="288078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rgbClr val="FF0000"/>
                </a:solidFill>
              </a:rPr>
              <a:t>グループ討議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078385" y="4930776"/>
            <a:ext cx="172931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chemeClr val="tx1"/>
                </a:solidFill>
              </a:rPr>
              <a:t>練習する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004300" y="5661026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chemeClr val="tx1"/>
                </a:solidFill>
              </a:rPr>
              <a:t>人に教える。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68500" y="3213100"/>
            <a:ext cx="15345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2400" b="1">
                <a:solidFill>
                  <a:schemeClr val="tx1"/>
                </a:solidFill>
              </a:rPr>
              <a:t>教育上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02784" y="5084763"/>
            <a:ext cx="1439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2400" b="1">
                <a:solidFill>
                  <a:schemeClr val="tx1"/>
                </a:solidFill>
              </a:rPr>
              <a:t>指導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88317" y="476250"/>
            <a:ext cx="422486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3200" b="1">
                <a:solidFill>
                  <a:srgbClr val="C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学習ピラミッド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198785" y="195263"/>
            <a:ext cx="2305049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rgbClr val="7030A0"/>
                </a:solidFill>
              </a:rPr>
              <a:t>平均維持率</a:t>
            </a:r>
          </a:p>
        </p:txBody>
      </p:sp>
      <p:sp>
        <p:nvSpPr>
          <p:cNvPr id="7182" name="正方形/長方形 1"/>
          <p:cNvSpPr>
            <a:spLocks noChangeArrowheads="1"/>
          </p:cNvSpPr>
          <p:nvPr/>
        </p:nvSpPr>
        <p:spPr bwMode="auto">
          <a:xfrm>
            <a:off x="25400" y="6338889"/>
            <a:ext cx="12166600" cy="477837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ja-JP" altLang="en-US" sz="2400">
                <a:solidFill>
                  <a:srgbClr val="C00000"/>
                </a:solidFill>
              </a:rPr>
              <a:t>最も効率的に学び、それを維持する学習の仕方は？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B9E6F74-F1E3-490F-89DB-0BCA621D5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  RLI</a:t>
            </a:r>
            <a:r>
              <a:rPr kumimoji="1" lang="ja-JP" altLang="en-US" sz="40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の特徴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3BDED89-7630-445B-9C06-FA20232A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5018"/>
            <a:ext cx="10515600" cy="3208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RLI</a:t>
            </a:r>
            <a:r>
              <a:rPr kumimoji="1" lang="ja-JP" altLang="en-US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の研修は、従来の講義を聴くスタイルではなく、</a:t>
            </a:r>
            <a:endParaRPr kumimoji="1" lang="en-US" altLang="ja-JP" sz="3600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決められたテーマについて、</a:t>
            </a:r>
            <a:endParaRPr lang="en-US" altLang="ja-JP" sz="3600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みんなで意見を自由に出して討議する形式です。</a:t>
            </a:r>
            <a:endParaRPr kumimoji="1" lang="en-US" altLang="ja-JP" sz="3600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endParaRPr lang="en-US" altLang="ja-JP" sz="3600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                   １セッション５０分 </a:t>
            </a:r>
            <a:r>
              <a:rPr kumimoji="1" lang="en-US" altLang="ja-JP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× </a:t>
            </a:r>
            <a:r>
              <a:rPr kumimoji="1" lang="ja-JP" altLang="en-US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６時限 </a:t>
            </a:r>
            <a:r>
              <a:rPr kumimoji="1" lang="en-US" altLang="ja-JP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× </a:t>
            </a:r>
            <a:r>
              <a:rPr kumimoji="1" lang="ja-JP" altLang="en-US" sz="36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３回</a:t>
            </a: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41C96F5B-2142-4E08-A653-B0E4FF2FCD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28" y="543116"/>
            <a:ext cx="969579" cy="9695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380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FE488FF6-585C-4898-9DEF-114C0CCB204C}"/>
              </a:ext>
            </a:extLst>
          </p:cNvPr>
          <p:cNvSpPr/>
          <p:nvPr/>
        </p:nvSpPr>
        <p:spPr>
          <a:xfrm>
            <a:off x="0" y="-243066"/>
            <a:ext cx="12192000" cy="7101066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4572000" y="-7"/>
                </a:moveTo>
                <a:lnTo>
                  <a:pt x="0" y="-7"/>
                </a:lnTo>
                <a:lnTo>
                  <a:pt x="0" y="3428992"/>
                </a:lnTo>
                <a:lnTo>
                  <a:pt x="4572000" y="3428992"/>
                </a:lnTo>
                <a:lnTo>
                  <a:pt x="4572000" y="-7"/>
                </a:lnTo>
                <a:close/>
              </a:path>
            </a:pathLst>
          </a:custGeom>
          <a:solidFill>
            <a:srgbClr val="310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C3EF0791-18E3-4528-AA03-32388B929382}"/>
              </a:ext>
            </a:extLst>
          </p:cNvPr>
          <p:cNvSpPr/>
          <p:nvPr/>
        </p:nvSpPr>
        <p:spPr>
          <a:xfrm>
            <a:off x="881149" y="376581"/>
            <a:ext cx="11089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7535">
              <a:lnSpc>
                <a:spcPct val="100000"/>
              </a:lnSpc>
            </a:pPr>
            <a:r>
              <a:rPr lang="ja-JP" altLang="en-US" sz="4800" b="1" u="sng" spc="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な</a:t>
            </a:r>
            <a:r>
              <a:rPr lang="ja-JP" altLang="en-US" sz="4800" b="1" u="sng" spc="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ぜ</a:t>
            </a:r>
            <a:r>
              <a:rPr lang="ja-JP" altLang="en-US" sz="4800" b="1" u="sng" spc="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ロ</a:t>
            </a:r>
            <a:r>
              <a:rPr lang="ja-JP" altLang="en-US" sz="4800" b="1" u="sng" spc="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4800" b="1" u="sng" spc="2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タ</a:t>
            </a:r>
            <a:r>
              <a:rPr lang="ja-JP" altLang="en-US" sz="4800" b="1" u="sng" spc="-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リーに研修が必要か？</a:t>
            </a:r>
            <a:endParaRPr lang="en-US" altLang="ja-JP" sz="4800" b="1" u="sng" spc="-5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A66C974A-D2E0-4294-B2CC-9CAA6971766F}"/>
              </a:ext>
            </a:extLst>
          </p:cNvPr>
          <p:cNvSpPr/>
          <p:nvPr/>
        </p:nvSpPr>
        <p:spPr>
          <a:xfrm>
            <a:off x="1124836" y="1827225"/>
            <a:ext cx="10165695" cy="4326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6755" marR="570865" indent="213360">
              <a:lnSpc>
                <a:spcPts val="5280"/>
              </a:lnSpc>
              <a:spcBef>
                <a:spcPts val="960"/>
              </a:spcBef>
            </a:pP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ロ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タ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アンが研修すること</a:t>
            </a:r>
            <a:r>
              <a:rPr lang="ja-JP" altLang="en-US" sz="32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に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よ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っ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て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、 ロ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タ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リー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を理解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し、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活動意欲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の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高</a:t>
            </a:r>
            <a:r>
              <a:rPr lang="ja-JP" altLang="en-US" sz="3200" b="1" spc="-2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い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会員が増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え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れば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、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ク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ラ</a:t>
            </a:r>
            <a:r>
              <a:rPr lang="ja-JP" altLang="en-US" sz="32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ブ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が元気</a:t>
            </a:r>
            <a:r>
              <a:rPr lang="ja-JP" altLang="en-US" sz="3200" b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に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なり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、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会員増強（会員維持、新会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員</a:t>
            </a:r>
            <a:r>
              <a:rPr lang="ja-JP" altLang="en-US" sz="32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勧誘）</a:t>
            </a:r>
            <a:r>
              <a:rPr lang="ja-JP" altLang="en-US" sz="3200" b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が実現可能になる</a:t>
            </a:r>
            <a:r>
              <a:rPr lang="ja-JP" altLang="en-US" sz="32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。</a:t>
            </a:r>
            <a:endParaRPr lang="en-US" altLang="ja-JP" sz="3200" b="1" dirty="0">
              <a:solidFill>
                <a:srgbClr val="FFFFFF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706755" marR="570865" indent="213360" algn="ctr">
              <a:lnSpc>
                <a:spcPts val="5280"/>
              </a:lnSpc>
              <a:spcBef>
                <a:spcPts val="960"/>
              </a:spcBef>
            </a:pPr>
            <a:r>
              <a:rPr lang="ja-JP" altLang="en-US" sz="3200" b="1" u="sng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＊ロータリアンに必要となる</a:t>
            </a:r>
            <a:endParaRPr lang="en-US" altLang="ja-JP" sz="3200" b="1" u="sng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L="706755" marR="570865" indent="213360" algn="ctr">
              <a:lnSpc>
                <a:spcPts val="5280"/>
              </a:lnSpc>
              <a:spcBef>
                <a:spcPts val="960"/>
              </a:spcBef>
            </a:pPr>
            <a:r>
              <a:rPr lang="ja-JP" altLang="en-US" sz="3200" b="1" u="sng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中核的価値観を考えていける</a:t>
            </a:r>
            <a:endParaRPr lang="en-US" altLang="ja-JP" sz="3200" b="1" u="sng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044EC70A-E833-40FE-B387-508A91517B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16" y="321753"/>
            <a:ext cx="885825" cy="885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903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07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FE488FF6-585C-4898-9DEF-114C0CCB204C}"/>
              </a:ext>
            </a:extLst>
          </p:cNvPr>
          <p:cNvSpPr/>
          <p:nvPr/>
        </p:nvSpPr>
        <p:spPr>
          <a:xfrm>
            <a:off x="-124691" y="-66502"/>
            <a:ext cx="12383193" cy="7395739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4572000" y="-7"/>
                </a:moveTo>
                <a:lnTo>
                  <a:pt x="0" y="-7"/>
                </a:lnTo>
                <a:lnTo>
                  <a:pt x="0" y="3428992"/>
                </a:lnTo>
                <a:lnTo>
                  <a:pt x="4572000" y="3428992"/>
                </a:lnTo>
                <a:lnTo>
                  <a:pt x="4572000" y="-7"/>
                </a:lnTo>
                <a:close/>
              </a:path>
            </a:pathLst>
          </a:custGeom>
          <a:solidFill>
            <a:srgbClr val="310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2367A57C-0F23-4D33-A44A-8BFB4F7C4976}"/>
              </a:ext>
            </a:extLst>
          </p:cNvPr>
          <p:cNvSpPr/>
          <p:nvPr/>
        </p:nvSpPr>
        <p:spPr>
          <a:xfrm>
            <a:off x="2158538" y="787121"/>
            <a:ext cx="6096000" cy="12883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53160">
              <a:lnSpc>
                <a:spcPts val="4500"/>
              </a:lnSpc>
              <a:spcBef>
                <a:spcPts val="1570"/>
              </a:spcBef>
            </a:pPr>
            <a:r>
              <a:rPr lang="ja-JP" altLang="fr-FR" sz="4800" b="1" u="sng" spc="2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中 核 的 </a:t>
            </a:r>
            <a:r>
              <a:rPr lang="ja-JP" altLang="fr-FR" sz="4800" b="1" u="sng" spc="-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価 値 </a:t>
            </a:r>
            <a:r>
              <a:rPr lang="ja-JP" altLang="fr-FR" sz="4800" b="1" u="sng" spc="-1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観</a:t>
            </a:r>
            <a:endParaRPr lang="fr-FR" altLang="ja-JP" sz="4800" u="sng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  <a:cs typeface="ＭＳ Ｐゴシック"/>
            </a:endParaRPr>
          </a:p>
          <a:p>
            <a:pPr marR="82550" algn="ctr">
              <a:lnSpc>
                <a:spcPts val="4500"/>
              </a:lnSpc>
            </a:pPr>
            <a:r>
              <a:rPr lang="ja-JP" altLang="en-US" sz="5400" b="1" i="1" spc="5" dirty="0">
                <a:solidFill>
                  <a:schemeClr val="bg1"/>
                </a:solidFill>
                <a:latin typeface="Times New Roman"/>
                <a:cs typeface="Times New Roman"/>
              </a:rPr>
              <a:t>　</a:t>
            </a:r>
            <a:r>
              <a:rPr lang="fr-FR" altLang="ja-JP" sz="4400" b="1" i="1" spc="5" dirty="0">
                <a:solidFill>
                  <a:schemeClr val="bg1"/>
                </a:solidFill>
                <a:latin typeface="Times New Roman"/>
                <a:cs typeface="Times New Roman"/>
              </a:rPr>
              <a:t>Core</a:t>
            </a:r>
            <a:r>
              <a:rPr lang="fr-FR" altLang="ja-JP" sz="4400" b="1" i="1" spc="-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r-FR" altLang="ja-JP" sz="4400" b="1" i="1" spc="-50" dirty="0">
                <a:solidFill>
                  <a:schemeClr val="bg1"/>
                </a:solidFill>
                <a:latin typeface="Times New Roman"/>
                <a:cs typeface="Times New Roman"/>
              </a:rPr>
              <a:t>Values</a:t>
            </a:r>
            <a:endParaRPr lang="fr-FR" altLang="ja-JP" sz="4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B04E08ED-147B-421C-B3F7-476922DBB890}"/>
              </a:ext>
            </a:extLst>
          </p:cNvPr>
          <p:cNvSpPr/>
          <p:nvPr/>
        </p:nvSpPr>
        <p:spPr>
          <a:xfrm>
            <a:off x="1363288" y="2499371"/>
            <a:ext cx="10390909" cy="4358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9120" marR="1501775">
              <a:lnSpc>
                <a:spcPts val="5280"/>
              </a:lnSpc>
              <a:spcBef>
                <a:spcPts val="60"/>
              </a:spcBef>
              <a:tabLst>
                <a:tab pos="1899285" algn="l"/>
                <a:tab pos="1919605" algn="l"/>
                <a:tab pos="1941195" algn="l"/>
              </a:tabLst>
            </a:pPr>
            <a:r>
              <a:rPr lang="ja-JP" altLang="en-US" sz="4400" b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１．</a:t>
            </a:r>
            <a:r>
              <a:rPr lang="ja-JP" altLang="en-US" sz="44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親 睦	　　    　</a:t>
            </a:r>
            <a:r>
              <a:rPr lang="en-US" altLang="ja-JP" sz="4400" b="1" i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F</a:t>
            </a:r>
            <a:r>
              <a:rPr lang="en-US" altLang="ja-JP" sz="4400" b="1" i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e</a:t>
            </a:r>
            <a:r>
              <a:rPr lang="en-US" altLang="ja-JP" sz="4400" b="1" i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ll</a:t>
            </a:r>
            <a:r>
              <a:rPr lang="en-US" altLang="ja-JP" sz="4400" b="1" i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o</a:t>
            </a:r>
            <a:r>
              <a:rPr lang="en-US" altLang="ja-JP" sz="4400" b="1" i="1" spc="-1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ws</a:t>
            </a:r>
            <a:r>
              <a:rPr lang="en-US" altLang="ja-JP" sz="4400" b="1" i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h</a:t>
            </a:r>
            <a:r>
              <a:rPr lang="en-US" altLang="ja-JP" sz="4400" b="1" i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i</a:t>
            </a:r>
            <a:r>
              <a:rPr lang="en-US" altLang="ja-JP" sz="4400" b="1" i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p </a:t>
            </a:r>
            <a:endParaRPr lang="en-US" altLang="ja-JP" sz="4400" b="1" i="1" spc="-5" dirty="0">
              <a:solidFill>
                <a:srgbClr val="FFFFFF"/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/>
            </a:endParaRPr>
          </a:p>
          <a:p>
            <a:pPr marL="579120" marR="1501775">
              <a:lnSpc>
                <a:spcPts val="5280"/>
              </a:lnSpc>
              <a:spcBef>
                <a:spcPts val="60"/>
              </a:spcBef>
              <a:tabLst>
                <a:tab pos="1899285" algn="l"/>
                <a:tab pos="1919605" algn="l"/>
                <a:tab pos="1941195" algn="l"/>
              </a:tabLst>
            </a:pPr>
            <a:r>
              <a:rPr lang="ja-JP" altLang="en-US" sz="4400" b="1" spc="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２</a:t>
            </a:r>
            <a:r>
              <a:rPr lang="ja-JP" altLang="en-US" sz="4400" b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．</a:t>
            </a:r>
            <a:r>
              <a:rPr lang="ja-JP" altLang="en-US" sz="4400" b="1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高 潔 性　　   　</a:t>
            </a:r>
            <a:r>
              <a:rPr lang="en-US" altLang="ja-JP" sz="4400" b="1" i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Integrity</a:t>
            </a:r>
            <a:endParaRPr lang="en-US" altLang="ja-JP" sz="4400" b="1" i="1" dirty="0">
              <a:solidFill>
                <a:srgbClr val="FFFFFF"/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/>
            </a:endParaRPr>
          </a:p>
          <a:p>
            <a:pPr marL="579120" marR="1501775">
              <a:lnSpc>
                <a:spcPts val="5280"/>
              </a:lnSpc>
              <a:spcBef>
                <a:spcPts val="60"/>
              </a:spcBef>
              <a:tabLst>
                <a:tab pos="1899285" algn="l"/>
                <a:tab pos="1919605" algn="l"/>
                <a:tab pos="1941195" algn="l"/>
              </a:tabLst>
            </a:pPr>
            <a:r>
              <a:rPr lang="ja-JP" altLang="en-US" sz="4400" b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３．多 様 </a:t>
            </a:r>
            <a:r>
              <a:rPr lang="ja-JP" altLang="en-US" sz="44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性	    　</a:t>
            </a:r>
            <a:r>
              <a:rPr lang="en-US" altLang="ja-JP" sz="4400" b="1" i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Diversity  </a:t>
            </a:r>
          </a:p>
          <a:p>
            <a:pPr marL="579120" marR="1501775">
              <a:lnSpc>
                <a:spcPts val="5280"/>
              </a:lnSpc>
              <a:spcBef>
                <a:spcPts val="60"/>
              </a:spcBef>
              <a:tabLst>
                <a:tab pos="1899285" algn="l"/>
                <a:tab pos="1919605" algn="l"/>
                <a:tab pos="1941195" algn="l"/>
              </a:tabLst>
            </a:pPr>
            <a:r>
              <a:rPr lang="ja-JP" altLang="en-US" sz="4400" b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４．奉 仕</a:t>
            </a:r>
            <a:r>
              <a:rPr lang="ja-JP" altLang="en-US" sz="4400" b="1" spc="-10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		    　</a:t>
            </a:r>
            <a:r>
              <a:rPr lang="en-US" altLang="ja-JP" sz="4400" b="1" i="1" spc="-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/>
              </a:rPr>
              <a:t>Service</a:t>
            </a:r>
            <a:endParaRPr lang="en-US" altLang="ja-JP" sz="4400" dirty="0">
              <a:latin typeface="HGS明朝B" panose="02020800000000000000" pitchFamily="18" charset="-128"/>
              <a:ea typeface="HGS明朝B" panose="02020800000000000000" pitchFamily="18" charset="-128"/>
              <a:cs typeface="Times New Roman"/>
            </a:endParaRPr>
          </a:p>
          <a:p>
            <a:pPr marL="579120">
              <a:lnSpc>
                <a:spcPts val="5280"/>
              </a:lnSpc>
              <a:spcBef>
                <a:spcPts val="400"/>
              </a:spcBef>
              <a:tabLst>
                <a:tab pos="2670175" algn="l"/>
              </a:tabLst>
            </a:pPr>
            <a:r>
              <a:rPr lang="ja-JP" altLang="en-US" sz="4400" b="1" spc="5" dirty="0">
                <a:solidFill>
                  <a:srgbClr val="FFFFFF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５．</a:t>
            </a:r>
            <a:r>
              <a:rPr lang="ja-JP" altLang="en-US" sz="4000" b="1" spc="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リ</a:t>
            </a:r>
            <a:r>
              <a:rPr lang="ja-JP" altLang="en-US" sz="4000" b="1" spc="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4000" b="1" spc="1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ダ</a:t>
            </a:r>
            <a:r>
              <a:rPr lang="ja-JP" altLang="en-US" sz="4000" b="1" spc="-1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ー</a:t>
            </a:r>
            <a:r>
              <a:rPr lang="ja-JP" altLang="en-US" sz="4000" b="1" spc="-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シ</a:t>
            </a:r>
            <a:r>
              <a:rPr lang="ja-JP" altLang="en-US" sz="4000" b="1" spc="5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ッ</a:t>
            </a:r>
            <a:r>
              <a:rPr lang="ja-JP" altLang="en-US" sz="4000" b="1" spc="-1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ＭＳ Ｐゴシック"/>
              </a:rPr>
              <a:t>プ</a:t>
            </a:r>
            <a:r>
              <a:rPr lang="ja-JP" altLang="en-US" sz="4400" b="1" spc="-10" dirty="0">
                <a:solidFill>
                  <a:schemeClr val="bg1"/>
                </a:solidFill>
                <a:latin typeface="ＭＳ Ｐゴシック"/>
                <a:cs typeface="ＭＳ Ｐゴシック"/>
              </a:rPr>
              <a:t>	 </a:t>
            </a:r>
            <a:r>
              <a:rPr lang="en-US" altLang="ja-JP" sz="4400" b="1" i="1" spc="-5" dirty="0">
                <a:solidFill>
                  <a:schemeClr val="bg1"/>
                </a:solidFill>
                <a:latin typeface="Times New Roman"/>
                <a:cs typeface="Times New Roman"/>
              </a:rPr>
              <a:t>Leadership</a:t>
            </a:r>
            <a:endParaRPr lang="en-US" altLang="ja-JP" sz="4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252980">
              <a:lnSpc>
                <a:spcPts val="5280"/>
              </a:lnSpc>
              <a:spcBef>
                <a:spcPts val="900"/>
              </a:spcBef>
            </a:pPr>
            <a:endParaRPr lang="ja-JP" altLang="en-US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AB01696A-6378-48D1-8F51-92D310D1E5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63" y="440575"/>
            <a:ext cx="885825" cy="885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364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4733</TotalTime>
  <Words>634</Words>
  <Application>Microsoft Office PowerPoint</Application>
  <PresentationFormat>ユーザー設定</PresentationFormat>
  <Paragraphs>71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      　  Rotary  Leadership  Institute    　　　　　　　　　　　　　　　 RLI日本支部  　　　　　　　　　　　　　　　　　ファシリテーター 　駒井英基</vt:lpstr>
      <vt:lpstr>スライド 2</vt:lpstr>
      <vt:lpstr>スライド 3</vt:lpstr>
      <vt:lpstr>スライド 4</vt:lpstr>
      <vt:lpstr>スライド 5</vt:lpstr>
      <vt:lpstr>スライド 6</vt:lpstr>
      <vt:lpstr>      RLIの特徴</vt:lpstr>
      <vt:lpstr>スライド 8</vt:lpstr>
      <vt:lpstr>スライド 9</vt:lpstr>
      <vt:lpstr>ロータリーは成人教育の最も優れた実験場である</vt:lpstr>
      <vt:lpstr>　　　　ご清聴ありがとうございました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</dc:creator>
  <cp:lastModifiedBy>komai</cp:lastModifiedBy>
  <cp:revision>144</cp:revision>
  <dcterms:created xsi:type="dcterms:W3CDTF">2020-10-29T04:18:44Z</dcterms:created>
  <dcterms:modified xsi:type="dcterms:W3CDTF">2022-03-22T08:43:48Z</dcterms:modified>
</cp:coreProperties>
</file>